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6" r:id="rId14"/>
    <p:sldId id="273" r:id="rId15"/>
    <p:sldId id="269" r:id="rId16"/>
    <p:sldId id="270" r:id="rId17"/>
    <p:sldId id="271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982A-EB4F-44D1-92D0-503853AC5BC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939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AC8D-F89C-4CC4-AAF8-57333A7799F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51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636C-65B3-46CC-A167-326791D657C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067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1520-1CB8-43E2-BA3B-A142BE13165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4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4FFA-FEC0-4936-8F9E-97BF99EC30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899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45D1-587C-4676-9731-14E8B89A399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97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3CA1-40CD-49B6-92AF-8BB315A00A1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5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1169-C13D-44D4-BE85-57EA69C8834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589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2916-600C-481E-89DB-D5DEB1A4D2F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008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3250-8CB7-4D37-859B-CFBB18C1BC1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698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0270-D0AA-4892-84F7-4E021BEE70C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50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CB57F52-8BDD-4A39-A6DB-8BBDA9A539C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lgaria-photos.info/wallpapers/Sunflowers1600x120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n.wikipedia.org/wiki/Titan_ar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81000"/>
            <a:ext cx="6705600" cy="1470025"/>
          </a:xfrm>
        </p:spPr>
        <p:txBody>
          <a:bodyPr/>
          <a:lstStyle/>
          <a:p>
            <a:pPr eaLnBrk="1" hangingPunct="1"/>
            <a:r>
              <a:rPr lang="en-NZ" b="1" smtClean="0">
                <a:solidFill>
                  <a:schemeClr val="tx1"/>
                </a:solidFill>
              </a:rPr>
              <a:t>Biological timing responses of plants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Short-day plants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NZ" smtClean="0"/>
              <a:t>Require a short day and a long night</a:t>
            </a:r>
          </a:p>
          <a:p>
            <a:pPr eaLnBrk="1" hangingPunct="1"/>
            <a:r>
              <a:rPr lang="en-NZ" smtClean="0"/>
              <a:t>Flower if photoperiod is </a:t>
            </a:r>
            <a:r>
              <a:rPr lang="en-NZ" b="1" i="1" smtClean="0"/>
              <a:t>less </a:t>
            </a:r>
            <a:r>
              <a:rPr lang="en-NZ" smtClean="0"/>
              <a:t>than a certain critical length</a:t>
            </a:r>
          </a:p>
          <a:p>
            <a:pPr eaLnBrk="1" hangingPunct="1"/>
            <a:r>
              <a:rPr lang="en-NZ" smtClean="0"/>
              <a:t>E.g. if a species has a 10-hour critical photoperiod, it will flower only if it has an </a:t>
            </a:r>
            <a:r>
              <a:rPr lang="en-NZ" b="1" u="sng" smtClean="0"/>
              <a:t>unbroken</a:t>
            </a:r>
            <a:r>
              <a:rPr lang="en-NZ" smtClean="0"/>
              <a:t> period of dark longer than14 hours (24 – 10 hours)</a:t>
            </a:r>
          </a:p>
          <a:p>
            <a:pPr eaLnBrk="1" hangingPunct="1"/>
            <a:r>
              <a:rPr lang="en-NZ" smtClean="0"/>
              <a:t>These flower in autumn, winter or early spring.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NZ" smtClean="0"/>
              <a:t>Chrysanthemums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2772" name="Picture 4" descr="chrysanthemum-morifoli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194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olorful+Chrysanthem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00450"/>
            <a:ext cx="5791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Cosmos </a:t>
            </a:r>
            <a:r>
              <a:rPr lang="en-NZ" sz="3600" smtClean="0"/>
              <a:t>(Cosmo daisies)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3796" name="Picture 4" descr="Cosmos_bipinnatus_flower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11175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osmo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Pointsettias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50" name="Picture 6" descr="pointsettia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13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2672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7" grpId="1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NZ" smtClean="0"/>
              <a:t>Japanese morning glory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076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100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54450"/>
            <a:ext cx="464343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Long-day plants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Require a long day and short night</a:t>
            </a:r>
          </a:p>
          <a:p>
            <a:pPr eaLnBrk="1" hangingPunct="1"/>
            <a:r>
              <a:rPr lang="en-NZ" smtClean="0"/>
              <a:t>Photoperiod must </a:t>
            </a:r>
            <a:r>
              <a:rPr lang="en-NZ" b="1" i="1" smtClean="0"/>
              <a:t>exceed</a:t>
            </a:r>
            <a:r>
              <a:rPr lang="en-NZ" smtClean="0"/>
              <a:t> a certain critical length for flowering to occur (short or interrupted night)</a:t>
            </a:r>
          </a:p>
          <a:p>
            <a:pPr eaLnBrk="1" hangingPunct="1"/>
            <a:r>
              <a:rPr lang="en-NZ" smtClean="0"/>
              <a:t>Flower in summer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Lettuce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5844" name="Picture 4" descr="Lettuce+Trees+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394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Lettuce+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244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Petunias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6868" name="Picture 4" descr="petunia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Petunia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67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White mustard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7892" name="Picture 4" descr="mustard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671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sina_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486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Day neutral plants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NZ" smtClean="0"/>
              <a:t>Flowering time not much affected by day length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E.g. tomato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smtClean="0"/>
              <a:t>Circadian rhythms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010400" cy="4983163"/>
          </a:xfrm>
        </p:spPr>
        <p:txBody>
          <a:bodyPr/>
          <a:lstStyle/>
          <a:p>
            <a:pPr eaLnBrk="1" hangingPunct="1"/>
            <a:r>
              <a:rPr lang="en-NZ" sz="3000" smtClean="0"/>
              <a:t>Photosynthesis occurs during the day</a:t>
            </a:r>
          </a:p>
          <a:p>
            <a:pPr eaLnBrk="1" hangingPunct="1"/>
            <a:r>
              <a:rPr lang="en-NZ" sz="3000" smtClean="0"/>
              <a:t>Some flowers open and close at certain times of the day or night</a:t>
            </a:r>
          </a:p>
          <a:p>
            <a:pPr eaLnBrk="1" hangingPunct="1"/>
            <a:r>
              <a:rPr lang="en-NZ" sz="3000" smtClean="0"/>
              <a:t>Some flowers follow the sun (e.g. sunflowers)</a:t>
            </a:r>
          </a:p>
          <a:p>
            <a:pPr eaLnBrk="1" hangingPunct="1"/>
            <a:r>
              <a:rPr lang="en-NZ" sz="3000" smtClean="0"/>
              <a:t>Nectar and perfume may be produced at a certain time of day or night</a:t>
            </a:r>
          </a:p>
          <a:p>
            <a:pPr eaLnBrk="1" hangingPunct="1"/>
            <a:r>
              <a:rPr lang="en-NZ" sz="3000" smtClean="0"/>
              <a:t>Cell division may occur at the same time each day</a:t>
            </a:r>
          </a:p>
        </p:txBody>
      </p:sp>
      <p:pic>
        <p:nvPicPr>
          <p:cNvPr id="3076" name="Picture 5" descr="Sunflowers1600x1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8620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tuli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743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smtClean="0"/>
              <a:t>The effect of day length on flowering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95400"/>
            <a:ext cx="34290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400" smtClean="0"/>
              <a:t>	Long day plant flowers only when day length exceeds the critical value (12h)</a:t>
            </a:r>
          </a:p>
          <a:p>
            <a:pPr eaLnBrk="1" hangingPunct="1">
              <a:buFontTx/>
              <a:buNone/>
            </a:pPr>
            <a:r>
              <a:rPr lang="en-NZ" sz="2400" smtClean="0"/>
              <a:t>	</a:t>
            </a:r>
          </a:p>
          <a:p>
            <a:pPr eaLnBrk="1" hangingPunct="1">
              <a:buFontTx/>
              <a:buNone/>
            </a:pPr>
            <a:r>
              <a:rPr lang="en-NZ" sz="2400" smtClean="0"/>
              <a:t>	Short day plant flowers only when the day length falls below a critical value (about 15h)</a:t>
            </a:r>
          </a:p>
        </p:txBody>
      </p:sp>
      <p:pic>
        <p:nvPicPr>
          <p:cNvPr id="41988" name="Picture 4" descr="long-short day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819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NOTE: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pPr eaLnBrk="1" hangingPunct="1"/>
            <a:r>
              <a:rPr lang="en-NZ" smtClean="0"/>
              <a:t>Temperature, moisture, soil nutrients and crowding may affect the flowering time of </a:t>
            </a:r>
            <a:r>
              <a:rPr lang="en-NZ" b="1" smtClean="0"/>
              <a:t>ANY</a:t>
            </a:r>
            <a:r>
              <a:rPr lang="en-NZ" smtClean="0"/>
              <a:t> plants. </a:t>
            </a:r>
            <a:r>
              <a:rPr lang="en-NZ" sz="2800" smtClean="0"/>
              <a:t>E.g. Sumatran corpse flower </a:t>
            </a:r>
            <a:r>
              <a:rPr lang="en-US" sz="2000" smtClean="0">
                <a:hlinkClick r:id="rId2"/>
              </a:rPr>
              <a:t>Titan arum -</a:t>
            </a:r>
            <a:endParaRPr lang="en-US" sz="2000" smtClean="0"/>
          </a:p>
        </p:txBody>
      </p:sp>
      <p:pic>
        <p:nvPicPr>
          <p:cNvPr id="40965" name="Picture 5" descr="Cartoon Flowers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447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image7c970bb5-e8ea-4182-9455-477676eb26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8035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222223238_4f3cdccb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819400"/>
            <a:ext cx="2816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52600" y="3124200"/>
            <a:ext cx="1295400" cy="1066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2400" b="1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2 -0.56856 C -0.12743 -0.56162 -0.11806 -0.55121 -0.10643 -0.54751 C -0.1007 -0.54243 -0.08837 -0.53711 -0.08108 -0.53688 C -0.02292 -0.53549 0.03541 -0.53549 0.09357 -0.5348 C 0.09514 -0.5341 0.09687 -0.53387 0.09826 -0.53272 C 0.09965 -0.53179 0.10017 -0.52948 0.10156 -0.52856 C 0.10451 -0.52647 0.10798 -0.52555 0.11111 -0.52416 C 0.1125 -0.52347 0.11562 -0.52208 0.11562 -0.52208 C 0.11857 -0.49942 0.12031 -0.45503 0.10625 -0.43538 C 0.1033 -0.41988 0.0908 -0.41803 0.0809 -0.41225 C 0.07604 -0.40948 0.07066 -0.40393 0.06493 -0.4037 C 0.02465 -0.40231 -0.01545 -0.40231 -0.05556 -0.40162 C -0.05712 -0.40023 -0.05868 -0.39838 -0.06042 -0.39746 C -0.0625 -0.3963 -0.06493 -0.39676 -0.06667 -0.39538 C -0.06823 -0.39445 -0.06858 -0.39214 -0.06997 -0.39098 C -0.07136 -0.38983 -0.07309 -0.38983 -0.07465 -0.3889 C -0.07639 -0.38775 -0.07795 -0.38613 -0.07952 -0.38474 C -0.08472 -0.37549 -0.08837 -0.36532 -0.09219 -0.35514 C -0.09462 -0.33549 -0.10052 -0.31746 -0.1033 -0.29803 C -0.10382 -0.28671 -0.10399 -0.27561 -0.10486 -0.26428 C -0.10504 -0.26058 -0.10573 -0.25711 -0.10643 -0.25364 C -0.10729 -0.24925 -0.10972 -0.24093 -0.10972 -0.24093 C -0.10886 -0.21549 -0.11285 -0.18867 -0.10643 -0.16486 C -0.10573 -0.16254 -0.1033 -0.16208 -0.10174 -0.16069 C -0.03403 -0.16139 0.03385 -0.16069 0.10156 -0.16277 C 0.11128 -0.16301 0.12569 -0.17526 0.13489 -0.17965 C 0.14462 -0.18451 0.15451 -0.18497 0.16476 -0.18613 C 0.17569 -0.1896 0.16944 -0.18682 0.18403 -0.19653 L 0.18403 -0.19653 C 0.18976 -0.19908 0.19566 -0.20046 0.20139 -0.20301 C 0.20972 -0.2111 0.20816 -0.21249 0.21267 -0.22405 C 0.21632 -0.25434 0.23246 -0.29133 0.21267 -0.31931 C 0.20503 -0.35006 0.20868 -0.33272 0.21267 -0.40578 C 0.21302 -0.41249 0.21823 -0.41873 0.22222 -0.42058 C 0.26111 -0.47538 0.33524 -0.42775 0.39184 -0.42705 C 0.40382 -0.42451 0.41684 -0.41734 0.42847 -0.41642 C 0.4375 -0.41572 0.44653 -0.41503 0.45538 -0.41434 C 0.4783 -0.40208 0.44514 -0.41896 0.4743 -0.40809 C 0.47656 -0.40717 0.47864 -0.40462 0.4809 -0.4037 C 0.48507 -0.40185 0.49357 -0.39954 0.49357 -0.39954 C 0.5 -0.39376 0.50729 -0.39561 0.51423 -0.39098 C 0.51927 -0.38751 0.52517 -0.38451 0.53003 -0.38058 C 0.5434 -0.36971 0.53472 -0.3741 0.54444 -0.36994 C 0.55191 -0.35977 0.55989 -0.3489 0.56493 -0.33619 C 0.57639 -0.30613 0.57604 -0.26913 0.59045 -0.24093 C 0.59114 -0.23168 0.59288 -0.22266 0.59357 -0.21341 C 0.59514 -0.19353 0.59357 -0.1815 0.6 -0.16486 C 0.60416 -0.13087 0.60278 -0.14705 0.6 -0.08254 C 0.59965 -0.07561 0.59514 -0.06798 0.59357 -0.06127 C 0.59184 -0.04254 0.58889 -0.03376 0.58246 -0.01688 C 0.57934 -0.00902 0.57934 -3.75723E-6 0.5776 0.00855 C 0.57726 0.01156 0.5743 0.01249 0.57291 0.0148 C 0.56059 0.03376 0.57535 0.0141 0.56337 0.0296 C 0.56111 0.03861 0.55712 0.04416 0.55208 0.05064 C 0.5434 0.07468 0.52604 0.08069 0.50781 0.08462 C 0.47934 0.10312 0.43871 0.08324 0.41423 0.05919 C 0.40399 0.04925 0.39982 0.03792 0.38715 0.03376 C 0.36736 0.01387 0.3651 -0.03191 0.35868 -0.06127 C 0.35364 -0.08416 0.34705 -0.10636 0.34097 -0.12902 C 0.34166 -0.16347 0.34166 -0.19815 0.34271 -0.2326 C 0.34392 -0.28301 0.33854 -0.32555 0.37934 -0.33619 C 0.38958 -0.3452 0.40226 -0.34613 0.41423 -0.3489 C 0.52031 -0.34566 0.52656 -0.35769 0.59201 -0.32971 C 0.60017 -0.32231 0.60781 -0.31977 0.61736 -0.31699 C 0.62326 -0.31329 0.62882 -0.31121 0.63489 -0.30867 C 0.64132 -0.29965 0.64791 -0.29803 0.65538 -0.29179 C 0.66545 -0.28347 0.67396 -0.27237 0.68403 -0.26428 C 0.69826 -0.25249 0.71285 -0.24069 0.72691 -0.22821 C 0.73003 -0.22543 0.73368 -0.22335 0.73646 -0.21988 C 0.7467 -0.20624 0.76041 -0.19145 0.76666 -0.17341 C 0.77135 -0.15977 0.77083 -0.1459 0.77778 -0.13318 C 0.78264 -0.11376 0.78229 -0.07191 0.78229 -0.07191 C 0.78038 0.17387 0.79722 0.05364 0.77135 0.13942 C 0.76788 0.1674 0.77239 0.14104 0.76666 0.15861 C 0.76389 0.16717 0.76337 0.17803 0.76024 0.18613 C 0.75607 0.19699 0.74982 0.20809 0.74444 0.2178 C 0.74219 0.22197 0.73976 0.2259 0.73802 0.23052 C 0.73698 0.23329 0.73663 0.23676 0.73489 0.23884 C 0.73142 0.24301 0.72326 0.24763 0.71892 0.24948 C 0.70798 0.26012 0.69861 0.27353 0.68559 0.27907 C 0.68212 0.28231 0.67795 0.28416 0.67448 0.2874 C 0.6651 0.29618 0.67448 0.29179 0.66493 0.29803 C 0.65729 0.30312 0.6493 0.30358 0.64114 0.30659 C 0.63489 0.3089 0.63003 0.31422 0.62378 0.31699 C 0.61701 0.32 0.60989 0.32046 0.60312 0.32347 C 0.59548 0.32694 0.58837 0.33202 0.5809 0.33618 C 0.55486 0.33549 0.52899 0.33711 0.50312 0.3341 C 0.49826 0.33364 0.49462 0.32832 0.49028 0.32555 C 0.47969 0.31815 0.46771 0.3089 0.45868 0.29803 C 0.44913 0.28671 0.44045 0.27191 0.43646 0.25572 C 0.43403 0.24601 0.43229 0.23607 0.43003 0.22613 C 0.42899 0.22197 0.42673 0.21341 0.42673 0.21341 C 0.42552 0.18798 0.42048 0.16671 0.41736 0.14173 C 0.42083 0.02058 0.41354 0.06728 0.42673 0.01272 C 0.42899 0.00416 0.43003 -0.00671 0.43472 -0.01272 C 0.4434 -0.00694 0.44861 -0.0037 0.45712 0.00416 C 0.46059 0.00763 0.46666 0.01688 0.46666 0.01688 C 0.4691 0.02335 0.47257 0.02913 0.4743 0.03584 C 0.47604 0.04208 0.47604 0.04879 0.4776 0.05503 C 0.48055 0.06636 0.48455 0.07746 0.48715 0.08879 C 0.48941 0.09896 0.49062 0.10844 0.49357 0.11838 C 0.49236 0.17341 0.50312 0.22035 0.45712 0.2326 C 0.4217 0.23144 0.3776 0.24416 0.35538 0.19861 C 0.35312 0.18751 0.34826 0.18243 0.34271 0.17341 C 0.33906 0.15399 0.34201 0.16139 0.33646 0.15006 C 0.33472 0.14035 0.33455 0.12971 0.3316 0.12046 C 0.32969 0.11468 0.32639 0.1096 0.32535 0.10358 C 0.32153 0.08231 0.31597 0.06312 0.31111 0.04231 C 0.30851 0.03191 0.30729 0.02104 0.30451 0.01064 C 0.3033 -0.01318 0.30278 -0.02197 0.29357 -0.04023 C 0.2908 -0.04578 0.28559 -0.05711 0.28559 -0.05711 C 0.28194 -0.07584 0.2868 -0.05549 0.27934 -0.07191 C 0.27587 -0.07908 0.275 -0.08971 0.27291 -0.09734 C 0.27031 -0.10682 0.26441 -0.11214 0.26024 -0.12046 C 0.24271 -0.11468 0.24739 -0.1052 0.24271 -0.08671 C 0.24201 -0.0837 0.24045 -0.08116 0.23958 -0.07815 C 0.23837 -0.07399 0.2375 -0.0696 0.23646 -0.06543 C 0.22847 -0.02983 0.22048 0.00532 0.21111 0.04023 C 0.20607 0.05873 0.20451 0.07861 0.2 0.09734 C 0.19948 0.12763 0.19965 0.15792 0.19826 0.18821 C 0.19791 0.19075 0.19566 0.19214 0.19514 0.19445 C 0.19288 0.20116 0.1934 0.20948 0.19028 0.21572 C 0.18941 0.2178 0.18715 0.21827 0.18541 0.21988 C 0.17448 0.23214 0.16111 0.23699 0.14739 0.24301 C 0.1368 0.25272 0.15 0.24231 0.1316 0.24948 C 0.12986 0.25017 0.12847 0.25249 0.12673 0.25364 C 0.12535 0.25457 0.12361 0.25526 0.12222 0.25572 C 0.10312 0.2622 0.10764 0.26012 0.08403 0.2622 C 0.0559 0.27168 0.04114 0.25919 0.01736 0.25156 C 0.00989 0.24486 0.00486 0.23399 -1.38889E-6 0.22405 C -0.00452 0.2037 -0.00695 0.17942 -0.01441 0.16069 C -0.02084 0.12647 -0.02691 0.08277 -0.01111 0.05295 C -0.00938 0.04509 -0.00608 0.03907 -0.0033 0.03168 C 0.00312 0.01434 0.01007 -0.00301 0.02048 -0.01688 C 0.02101 -0.0148 0.02257 -0.01272 0.02205 -0.01064 C 0.02187 -0.00856 0.01962 -0.00809 0.01892 -0.00624 C 0.01736 -0.00301 0.01701 0.00092 0.01562 0.00416 L -1.38889E-6 -3.75723E-6 " pathEditMode="relative" ptsTypes="fffffffffffffffffffffffffffFffffffffffffffffffffffffffffffffffffffffffffffffffffffffffffffffffffffffffffffffffffffffffffffffffffffffffffAA">
                                      <p:cBhvr>
                                        <p:cTn id="19" dur="3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Floral clock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Linnaeus devised a clock using flowers that opened at different times of the day</a:t>
            </a:r>
          </a:p>
        </p:txBody>
      </p:sp>
      <p:pic>
        <p:nvPicPr>
          <p:cNvPr id="19461" name="Picture 5" descr="flower%20clock%20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114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flowerclock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5290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Circalunar Rhythms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334000" cy="5257800"/>
          </a:xfrm>
        </p:spPr>
        <p:txBody>
          <a:bodyPr/>
          <a:lstStyle/>
          <a:p>
            <a:pPr eaLnBrk="1" hangingPunct="1"/>
            <a:r>
              <a:rPr lang="en-NZ" smtClean="0"/>
              <a:t>People have claimed to have found rhythms in germination of seeds and growth of plants that show a rhythm related to the Moon phases</a:t>
            </a:r>
          </a:p>
          <a:p>
            <a:pPr eaLnBrk="1" hangingPunct="1"/>
            <a:r>
              <a:rPr lang="en-NZ" smtClean="0"/>
              <a:t>Most human cultures have “planting by the Moon” calendars.</a:t>
            </a:r>
          </a:p>
        </p:txBody>
      </p:sp>
      <p:pic>
        <p:nvPicPr>
          <p:cNvPr id="23556" name="Picture 4" descr="MOON_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95400"/>
            <a:ext cx="3143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Circatidal rhythms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Tides affect the lifecycles of marine algae (Which are not </a:t>
            </a:r>
            <a:r>
              <a:rPr lang="en-NZ" u="sng" smtClean="0"/>
              <a:t>true</a:t>
            </a:r>
            <a:r>
              <a:rPr lang="en-NZ" smtClean="0"/>
              <a:t> plants)</a:t>
            </a:r>
          </a:p>
          <a:p>
            <a:pPr eaLnBrk="1" hangingPunct="1"/>
            <a:r>
              <a:rPr lang="en-NZ" smtClean="0"/>
              <a:t>Many seaweeds release sperm and eggs into the water only at the highest tides at certain times of the year.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Sea lettuce life cycle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8" name="Picture 4" descr="seaw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Circannual Rhythms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Flowering</a:t>
            </a:r>
          </a:p>
          <a:p>
            <a:pPr eaLnBrk="1" hangingPunct="1"/>
            <a:r>
              <a:rPr lang="en-NZ" smtClean="0"/>
              <a:t>Dormancy (of both plants and seeds)</a:t>
            </a:r>
          </a:p>
          <a:p>
            <a:pPr eaLnBrk="1" hangingPunct="1"/>
            <a:r>
              <a:rPr lang="en-NZ" smtClean="0"/>
              <a:t>Leaf abscission (leaf fall)</a:t>
            </a:r>
          </a:p>
          <a:p>
            <a:pPr eaLnBrk="1" hangingPunct="1"/>
            <a:r>
              <a:rPr lang="en-NZ" smtClean="0"/>
              <a:t>Vernalisation of seeds</a:t>
            </a:r>
          </a:p>
          <a:p>
            <a:pPr eaLnBrk="1" hangingPunct="1"/>
            <a:r>
              <a:rPr lang="en-NZ" smtClean="0"/>
              <a:t>Growth patterns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NZ" sz="7200" smtClean="0"/>
              <a:t>Flowering of plants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Photoperiodism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Responses to changes of day length</a:t>
            </a:r>
          </a:p>
          <a:p>
            <a:pPr eaLnBrk="1" hangingPunct="1">
              <a:defRPr/>
            </a:pPr>
            <a:r>
              <a:rPr lang="en-NZ" smtClean="0"/>
              <a:t>Really a response to length of </a:t>
            </a:r>
            <a:r>
              <a:rPr lang="en-NZ" sz="36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darkness</a:t>
            </a:r>
          </a:p>
          <a:p>
            <a:pPr eaLnBrk="1" hangingPunct="1">
              <a:defRPr/>
            </a:pPr>
            <a:r>
              <a:rPr lang="en-NZ" smtClean="0"/>
              <a:t>Depends on a </a:t>
            </a:r>
            <a:r>
              <a:rPr lang="en-NZ" b="1" smtClean="0"/>
              <a:t>critical night length, </a:t>
            </a:r>
            <a:r>
              <a:rPr lang="en-NZ" smtClean="0"/>
              <a:t>but usually we talk about the </a:t>
            </a:r>
            <a:r>
              <a:rPr lang="en-NZ" b="1" smtClean="0"/>
              <a:t>critical day length.</a:t>
            </a:r>
          </a:p>
          <a:p>
            <a:pPr eaLnBrk="1" hangingPunct="1">
              <a:defRPr/>
            </a:pPr>
            <a:endParaRPr lang="en-NZ" smtClean="0"/>
          </a:p>
        </p:txBody>
      </p:sp>
      <p:pic>
        <p:nvPicPr>
          <p:cNvPr id="29701" name="Picture 5" descr="1938-day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68725"/>
            <a:ext cx="518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365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Biological timing responses of plants</vt:lpstr>
      <vt:lpstr>Circadian rhythms</vt:lpstr>
      <vt:lpstr>Floral clock</vt:lpstr>
      <vt:lpstr>Circalunar Rhythms</vt:lpstr>
      <vt:lpstr>Circatidal rhythms</vt:lpstr>
      <vt:lpstr>Sea lettuce life cycle</vt:lpstr>
      <vt:lpstr>Circannual Rhythms</vt:lpstr>
      <vt:lpstr>Flowering of plants</vt:lpstr>
      <vt:lpstr>Photoperiodism</vt:lpstr>
      <vt:lpstr>Short-day plants</vt:lpstr>
      <vt:lpstr>Chrysanthemums</vt:lpstr>
      <vt:lpstr>Cosmos (Cosmo daisies)</vt:lpstr>
      <vt:lpstr>Pointsettias</vt:lpstr>
      <vt:lpstr>Japanese morning glory</vt:lpstr>
      <vt:lpstr>Long-day plants</vt:lpstr>
      <vt:lpstr>Lettuce</vt:lpstr>
      <vt:lpstr>Petunias</vt:lpstr>
      <vt:lpstr>White mustard</vt:lpstr>
      <vt:lpstr>Day neutral plants</vt:lpstr>
      <vt:lpstr>The effect of day length on flowering</vt:lpstr>
      <vt:lpstr>NOTE:</vt:lpstr>
    </vt:vector>
  </TitlesOfParts>
  <Company>St. Marys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to Biotic Factors</dc:title>
  <dc:creator>Rick Wood</dc:creator>
  <cp:lastModifiedBy>Rick Wood</cp:lastModifiedBy>
  <cp:revision>27</cp:revision>
  <dcterms:created xsi:type="dcterms:W3CDTF">2008-02-11T00:56:26Z</dcterms:created>
  <dcterms:modified xsi:type="dcterms:W3CDTF">2014-04-06T20:16:32Z</dcterms:modified>
</cp:coreProperties>
</file>